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8"/>
  </p:notesMasterIdLst>
  <p:sldIdLst>
    <p:sldId id="349" r:id="rId2"/>
    <p:sldId id="350" r:id="rId3"/>
    <p:sldId id="351" r:id="rId4"/>
    <p:sldId id="352" r:id="rId5"/>
    <p:sldId id="353" r:id="rId6"/>
    <p:sldId id="354" r:id="rId7"/>
    <p:sldId id="355" r:id="rId8"/>
    <p:sldId id="356" r:id="rId9"/>
    <p:sldId id="357" r:id="rId10"/>
    <p:sldId id="412" r:id="rId11"/>
    <p:sldId id="414" r:id="rId12"/>
    <p:sldId id="413" r:id="rId13"/>
    <p:sldId id="360" r:id="rId14"/>
    <p:sldId id="415" r:id="rId15"/>
    <p:sldId id="416" r:id="rId16"/>
    <p:sldId id="361" r:id="rId17"/>
    <p:sldId id="364" r:id="rId18"/>
    <p:sldId id="365" r:id="rId19"/>
    <p:sldId id="366" r:id="rId20"/>
    <p:sldId id="367" r:id="rId21"/>
    <p:sldId id="417" r:id="rId22"/>
    <p:sldId id="423" r:id="rId23"/>
    <p:sldId id="424" r:id="rId24"/>
    <p:sldId id="425" r:id="rId25"/>
    <p:sldId id="426" r:id="rId26"/>
    <p:sldId id="427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B6D70"/>
    <a:srgbClr val="FBDAD1"/>
    <a:srgbClr val="CC0099"/>
    <a:srgbClr val="FFCCFF"/>
    <a:srgbClr val="ECEC0C"/>
    <a:srgbClr val="645A9E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7"/>
  </p:normalViewPr>
  <p:slideViewPr>
    <p:cSldViewPr>
      <p:cViewPr varScale="1">
        <p:scale>
          <a:sx n="99" d="100"/>
          <a:sy n="99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57ECC35E-C40F-CF2F-CF6B-1EC43052F37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54D188F4-73BA-1C8B-2861-3AD65DC7CBA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80E53424-7B69-40F8-11AA-08BB522397F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9" name="Rectangle 5">
            <a:extLst>
              <a:ext uri="{FF2B5EF4-FFF2-40B4-BE49-F238E27FC236}">
                <a16:creationId xmlns:a16="http://schemas.microsoft.com/office/drawing/2014/main" id="{8418C146-AA4A-B97D-01C8-A4CFEEA0B84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3190" name="Rectangle 6">
            <a:extLst>
              <a:ext uri="{FF2B5EF4-FFF2-40B4-BE49-F238E27FC236}">
                <a16:creationId xmlns:a16="http://schemas.microsoft.com/office/drawing/2014/main" id="{21B51554-D026-FC82-B56C-C53D5267817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1" name="Rectangle 7">
            <a:extLst>
              <a:ext uri="{FF2B5EF4-FFF2-40B4-BE49-F238E27FC236}">
                <a16:creationId xmlns:a16="http://schemas.microsoft.com/office/drawing/2014/main" id="{7E37466D-779A-87D4-0291-FEAD5D1BD9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A257AEB-3162-4C8B-80B6-19EDDFAC062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D1448323-09C9-3A89-713C-30D855E44B14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367A18CE-1532-C898-A82A-03627CB87695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grpSp>
        <p:nvGrpSpPr>
          <p:cNvPr id="4" name="Group 8">
            <a:extLst>
              <a:ext uri="{FF2B5EF4-FFF2-40B4-BE49-F238E27FC236}">
                <a16:creationId xmlns:a16="http://schemas.microsoft.com/office/drawing/2014/main" id="{986CDDF6-3769-836A-E47A-BF7BFB56521F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B3F72F92-0F3C-4F5A-770F-8FEC9B389CA4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id="{95D44D43-9CEB-B67E-02E7-A6C718F6CA2E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9">
            <a:extLst>
              <a:ext uri="{FF2B5EF4-FFF2-40B4-BE49-F238E27FC236}">
                <a16:creationId xmlns:a16="http://schemas.microsoft.com/office/drawing/2014/main" id="{5470BF1C-DA70-58DA-4F71-8AF16E802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18">
            <a:extLst>
              <a:ext uri="{FF2B5EF4-FFF2-40B4-BE49-F238E27FC236}">
                <a16:creationId xmlns:a16="http://schemas.microsoft.com/office/drawing/2014/main" id="{FCB9CF95-E1D6-D8F6-C244-D48C55551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26">
            <a:extLst>
              <a:ext uri="{FF2B5EF4-FFF2-40B4-BE49-F238E27FC236}">
                <a16:creationId xmlns:a16="http://schemas.microsoft.com/office/drawing/2014/main" id="{91A61F3D-5046-32B8-37A1-C299DA402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8B1605B7-DC20-49CE-BC85-771CE0561F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42331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:a16="http://schemas.microsoft.com/office/drawing/2014/main" id="{51DD308A-CA69-8963-2F17-8EE035C4F594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65E2B959-DD85-0392-C48C-EE532834FC88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1">
            <a:extLst>
              <a:ext uri="{FF2B5EF4-FFF2-40B4-BE49-F238E27FC236}">
                <a16:creationId xmlns:a16="http://schemas.microsoft.com/office/drawing/2014/main" id="{99C6F705-89D5-471B-6040-DF09D7399113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AE2866D7-2021-4BD9-EE61-BE445C145E5D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6F9C12A5-8CDE-901F-4904-ABB75D5361B1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E8BFA19-3C57-7C3E-BF1B-28AA12C4A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65CB7C9-1A82-040B-E91B-5DF12F909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F8F1197-4C20-98E1-F9D9-F69EB95B6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3F89E9EF-5C5A-47F0-8DA0-44007C4B20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3821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6">
            <a:extLst>
              <a:ext uri="{FF2B5EF4-FFF2-40B4-BE49-F238E27FC236}">
                <a16:creationId xmlns:a16="http://schemas.microsoft.com/office/drawing/2014/main" id="{2D40C5F2-3C0D-BA8F-38EC-7B2FEA90A14D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B054A501-C0D0-3573-0216-9E35513CB4DD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DD86224A-EA4D-574B-02D0-D78A176E086E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1CF68663-CFDB-4610-972C-095D17D600DE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587F51D7-9EEE-52FC-E1F3-A758D7D66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1CFF4FA4-E73D-2E3C-38EA-D9337F46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BE293E4F-6390-DA0D-9F10-9798C9F69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9E788-857F-4360-AB54-FAD7F8C189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43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C1F90E9A-54EE-3E90-6C3D-A151FBD64A0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A4E8EB48-C618-3FC5-F284-AA66367573E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" name="Date Placeholder 4">
            <a:extLst>
              <a:ext uri="{FF2B5EF4-FFF2-40B4-BE49-F238E27FC236}">
                <a16:creationId xmlns:a16="http://schemas.microsoft.com/office/drawing/2014/main" id="{8B3480DE-825C-C94B-FB6C-1FB0A31A37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eaLnBrk="1" hangingPunct="1"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17B84D2D-C05F-5014-11CE-49F8549578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eaLnBrk="1" hangingPunct="1"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F675381E-4B58-598A-E31B-05C68A40E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8BA423BF-4836-4EE9-9AE9-E6942DBFBC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rs/url?sa=i&amp;rct=j&amp;q=&amp;esrc=s&amp;source=images&amp;cd=&amp;cad=rja&amp;uact=8&amp;ved=0CAcQjRw&amp;url=http%3A%2F%2Fcnx.org%2Fcontents%2Fd50f33f7-a993-4f12-b841-7d0db2a4f556%404&amp;ei=55afVdCqIcLSU9mqgEg&amp;bvm=bv.97653015,d.bGQ&amp;psig=AFQjCNFEbn5wB370nfv6rkptHx5Vv9_t3A&amp;ust=1436607776264353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rs/url?sa=i&amp;rct=j&amp;q=&amp;esrc=s&amp;source=images&amp;cd=&amp;cad=rja&amp;uact=8&amp;ved=0CAcQjRw&amp;url=http%3A%2F%2Fwww.nature.com%2Fonc%2Fjournal%2Fv27%2Fn53%2Ffig_tab%2Fonc2008276f1.html&amp;ei=F5mfVeTwAoX8UJS7r6AL&amp;bvm=bv.97653015,d.bGQ&amp;psig=AFQjCNE4nRac-JaezWPY2MMuailDOUzJDg&amp;ust=1436609127015107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8CE66A8-B892-72B9-1805-DA8DBACF8D2A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altLang="en-US" b="1" dirty="0">
                <a:latin typeface="Arial" panose="020B0604020202020204" pitchFamily="34" charset="0"/>
              </a:rPr>
              <a:t>3.</a:t>
            </a:r>
            <a:r>
              <a:rPr lang="en-US" altLang="en-US" b="1" dirty="0">
                <a:solidFill>
                  <a:srgbClr val="ECEC0C"/>
                </a:solidFill>
                <a:latin typeface="Arial" panose="020B0604020202020204" pitchFamily="34" charset="0"/>
              </a:rPr>
              <a:t> </a:t>
            </a:r>
            <a:r>
              <a:rPr lang="en-US" b="1" dirty="0"/>
              <a:t>GENETIC RECOMBINATIONS</a:t>
            </a:r>
            <a:endParaRPr lang="en-US" altLang="en-US" b="1" dirty="0">
              <a:solidFill>
                <a:srgbClr val="ECEC0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2EE6D7ED-35A9-E87C-4C94-1DE2C20A072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333375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sz="3600" b="1" dirty="0">
                <a:solidFill>
                  <a:srgbClr val="FF0000"/>
                </a:solidFill>
              </a:rPr>
              <a:t>Meiotic crossing-over</a:t>
            </a:r>
            <a:endParaRPr lang="en-US" altLang="en-US" sz="36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95C9AC62-1714-818C-1596-488A3B076BF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557338"/>
            <a:ext cx="4319588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It represents the exchange of corresponding parts of homologous chromosomes during meiotic division at the level of chromosomal tetrads. 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It begins at pachytene, resulting in the </a:t>
            </a:r>
            <a:r>
              <a:rPr lang="en-US" sz="2400" b="1" dirty="0">
                <a:solidFill>
                  <a:schemeClr val="bg1"/>
                </a:solidFill>
              </a:rPr>
              <a:t>formation of chiasms between non-sister chromatids</a:t>
            </a:r>
            <a:r>
              <a:rPr lang="en-US" sz="2400" dirty="0">
                <a:solidFill>
                  <a:schemeClr val="bg1"/>
                </a:solidFill>
              </a:rPr>
              <a:t> at diplotene.</a:t>
            </a:r>
            <a:endParaRPr lang="sr-Latn-CS" altLang="en-US" sz="3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5364" name="Picture 2" descr="http://cnx.org/resources/d1d6d40eb129082294e3e2efc4af49777c9b9524/Figure_07_02_01.jpg">
            <a:hlinkClick r:id="rId2"/>
            <a:extLst>
              <a:ext uri="{FF2B5EF4-FFF2-40B4-BE49-F238E27FC236}">
                <a16:creationId xmlns:a16="http://schemas.microsoft.com/office/drawing/2014/main" id="{51E2DC01-F6FC-68DB-7C47-8D25EA1A9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44675"/>
            <a:ext cx="3290888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crossing-over-1">
            <a:extLst>
              <a:ext uri="{FF2B5EF4-FFF2-40B4-BE49-F238E27FC236}">
                <a16:creationId xmlns:a16="http://schemas.microsoft.com/office/drawing/2014/main" id="{6238CC24-CBDA-3506-2371-E52D4A75C1C0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0"/>
          <a:stretch>
            <a:fillRect/>
          </a:stretch>
        </p:blipFill>
        <p:spPr>
          <a:xfrm>
            <a:off x="250825" y="2205038"/>
            <a:ext cx="6121400" cy="4103687"/>
          </a:xfrm>
          <a:noFill/>
        </p:spPr>
      </p:pic>
      <p:sp>
        <p:nvSpPr>
          <p:cNvPr id="168967" name="Rectangle 7">
            <a:extLst>
              <a:ext uri="{FF2B5EF4-FFF2-40B4-BE49-F238E27FC236}">
                <a16:creationId xmlns:a16="http://schemas.microsoft.com/office/drawing/2014/main" id="{E3E4391A-4A26-0012-48F2-95AC6CD94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39738"/>
            <a:ext cx="7920038" cy="1077218"/>
          </a:xfrm>
          <a:prstGeom prst="rect">
            <a:avLst/>
          </a:prstGeom>
          <a:solidFill>
            <a:srgbClr val="FBDAD1"/>
          </a:solidFill>
          <a:ln w="9525">
            <a:solidFill>
              <a:srgbClr val="C6006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3200" b="1" dirty="0">
                <a:solidFill>
                  <a:schemeClr val="bg1"/>
                </a:solidFill>
              </a:rPr>
              <a:t>Meiotic crossing-over is the source of gamete genetic diversity</a:t>
            </a:r>
            <a:r>
              <a:rPr lang="sr-Cyrl-CS" altLang="en-US" sz="3200" b="1" dirty="0">
                <a:solidFill>
                  <a:schemeClr val="bg1"/>
                </a:solidFill>
              </a:rPr>
              <a:t>!!!</a:t>
            </a:r>
            <a:endParaRPr lang="en-US" alt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F188C3-554C-BFA7-936B-B8AE8DCCD84D}"/>
              </a:ext>
            </a:extLst>
          </p:cNvPr>
          <p:cNvSpPr/>
          <p:nvPr/>
        </p:nvSpPr>
        <p:spPr>
          <a:xfrm>
            <a:off x="6502400" y="2420938"/>
            <a:ext cx="2232025" cy="381635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>
                <a:solidFill>
                  <a:schemeClr val="bg1"/>
                </a:solidFill>
              </a:rPr>
              <a:t>Instead of two types of gametes due to c.o. four types of gametes are produced. 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chemeClr val="accent1"/>
                </a:solidFill>
              </a:rPr>
              <a:t>Gametes 2 and 3 were created due to the occurrence of c.o., they contain new combinations of genes. 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chemeClr val="bg1"/>
                </a:solidFill>
              </a:rPr>
              <a:t>Gametes 1 and 4 were formed without c.o.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A8B04F6-CAA8-1AFA-F78E-281B671DC878}"/>
              </a:ext>
            </a:extLst>
          </p:cNvPr>
          <p:cNvSpPr/>
          <p:nvPr/>
        </p:nvSpPr>
        <p:spPr>
          <a:xfrm>
            <a:off x="2627313" y="6237288"/>
            <a:ext cx="360362" cy="287337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r-Cyrl-RS" dirty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4050392-E7E5-01C6-4B79-C3133702FB85}"/>
              </a:ext>
            </a:extLst>
          </p:cNvPr>
          <p:cNvSpPr/>
          <p:nvPr/>
        </p:nvSpPr>
        <p:spPr>
          <a:xfrm>
            <a:off x="3635375" y="6237288"/>
            <a:ext cx="360363" cy="287337"/>
          </a:xfrm>
          <a:prstGeom prst="ellipse">
            <a:avLst/>
          </a:prstGeom>
          <a:solidFill>
            <a:srgbClr val="FBDA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r-Cyrl-RS" dirty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6AC14FD-8055-BBEB-E783-61EE9FE3DA72}"/>
              </a:ext>
            </a:extLst>
          </p:cNvPr>
          <p:cNvSpPr/>
          <p:nvPr/>
        </p:nvSpPr>
        <p:spPr>
          <a:xfrm>
            <a:off x="4356100" y="6237288"/>
            <a:ext cx="360363" cy="287337"/>
          </a:xfrm>
          <a:prstGeom prst="ellipse">
            <a:avLst/>
          </a:prstGeom>
          <a:solidFill>
            <a:srgbClr val="FBDA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r-Cyrl-RS" dirty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22B03B-CEEE-5118-330D-8C12462E6781}"/>
              </a:ext>
            </a:extLst>
          </p:cNvPr>
          <p:cNvSpPr/>
          <p:nvPr/>
        </p:nvSpPr>
        <p:spPr>
          <a:xfrm>
            <a:off x="5219700" y="6237288"/>
            <a:ext cx="360363" cy="287337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r-Cyrl-RS" dirty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7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D0E62DF3-0F90-88B5-5746-6F1E8383143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333375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sz="3600" b="1" dirty="0">
                <a:solidFill>
                  <a:srgbClr val="FF0000"/>
                </a:solidFill>
              </a:rPr>
              <a:t>Mitotic crossing-over</a:t>
            </a:r>
            <a:endParaRPr lang="en-US" altLang="en-US" sz="36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097514FF-BAC1-604B-87D0-D73B6AA61B8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557338"/>
            <a:ext cx="3889375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Latn-CS" altLang="en-US" sz="2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</a:rPr>
              <a:t>It happens in somatic cells in the </a:t>
            </a:r>
            <a:r>
              <a:rPr lang="en-US" sz="1800" b="1" dirty="0">
                <a:solidFill>
                  <a:srgbClr val="FF0000"/>
                </a:solidFill>
              </a:rPr>
              <a:t>G2 phase of interphase</a:t>
            </a:r>
            <a:r>
              <a:rPr lang="en-US" sz="1800" dirty="0">
                <a:solidFill>
                  <a:schemeClr val="bg1"/>
                </a:solidFill>
              </a:rPr>
              <a:t>, when the corresponding segments are exchanged between the </a:t>
            </a:r>
            <a:r>
              <a:rPr lang="en-US" sz="1800" b="1" dirty="0">
                <a:solidFill>
                  <a:srgbClr val="FF0000"/>
                </a:solidFill>
              </a:rPr>
              <a:t>chromatids of one chromosome (sister chromatids).</a:t>
            </a:r>
            <a:endParaRPr lang="en-US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solidFill>
                  <a:schemeClr val="bg1"/>
                </a:solidFill>
              </a:rPr>
              <a:t>Mitotic c.o. represents </a:t>
            </a:r>
            <a:r>
              <a:rPr lang="en-US" sz="1800" b="1" dirty="0">
                <a:solidFill>
                  <a:srgbClr val="FF0000"/>
                </a:solidFill>
              </a:rPr>
              <a:t>a post-replicative reparative mechanism.</a:t>
            </a:r>
            <a:endParaRPr lang="en-US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7412" name="Picture 2" descr="http://www.nature.com/onc/journal/v27/n53/images/onc2008276f1.jpg">
            <a:hlinkClick r:id="rId2"/>
            <a:extLst>
              <a:ext uri="{FF2B5EF4-FFF2-40B4-BE49-F238E27FC236}">
                <a16:creationId xmlns:a16="http://schemas.microsoft.com/office/drawing/2014/main" id="{59D0B76E-49E6-81D4-D2B8-022486D60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484313"/>
            <a:ext cx="395922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DAADEBB-3904-62F7-36D3-737E4D0F437F}"/>
              </a:ext>
            </a:extLst>
          </p:cNvPr>
          <p:cNvSpPr/>
          <p:nvPr/>
        </p:nvSpPr>
        <p:spPr>
          <a:xfrm>
            <a:off x="3978275" y="5516563"/>
            <a:ext cx="5003800" cy="105251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b="1" dirty="0">
                <a:solidFill>
                  <a:schemeClr val="bg1"/>
                </a:solidFill>
              </a:rPr>
              <a:t>Arrows indicate chromosomes where sister chromatid exchange (RSH or SCE) has occurred.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406F38F1-EA14-C14D-5E40-D8BCAB4EBD7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908050"/>
            <a:ext cx="8785225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US" sz="2000" b="1" dirty="0">
                <a:solidFill>
                  <a:schemeClr val="bg1"/>
                </a:solidFill>
              </a:rPr>
              <a:t>Crossing over frequency depends on genetic factors and environmental factors such as:</a:t>
            </a:r>
            <a:endParaRPr lang="en-US" altLang="en-US" sz="6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E39490D-7D71-4216-71CD-48635CF27FD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692275" y="2276475"/>
            <a:ext cx="6121400" cy="4191000"/>
          </a:xfrm>
        </p:spPr>
        <p:txBody>
          <a:bodyPr/>
          <a:lstStyle/>
          <a:p>
            <a:pPr marL="609600" indent="-609600" eaLnBrk="1" hangingPunct="1"/>
            <a:endParaRPr lang="sr-Latn-CS" altLang="en-US" dirty="0">
              <a:latin typeface="Constantia" panose="02030602050306030303" pitchFamily="18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AutoNum type="arabicPeriod"/>
            </a:pPr>
            <a:r>
              <a:rPr lang="en-US" sz="2000" b="1" dirty="0">
                <a:solidFill>
                  <a:schemeClr val="bg1"/>
                </a:solidFill>
              </a:rPr>
              <a:t>the age of the respondents </a:t>
            </a:r>
          </a:p>
          <a:p>
            <a:pPr marL="609600" indent="-609600" eaLnBrk="1" hangingPunct="1">
              <a:buFont typeface="Wingdings 2" panose="05020102010507070707" pitchFamily="18" charset="2"/>
              <a:buAutoNum type="arabicPeriod"/>
            </a:pPr>
            <a:r>
              <a:rPr lang="en-US" sz="2000" b="1" dirty="0">
                <a:solidFill>
                  <a:schemeClr val="bg1"/>
                </a:solidFill>
              </a:rPr>
              <a:t>gender of the respondent </a:t>
            </a:r>
          </a:p>
          <a:p>
            <a:pPr marL="609600" indent="-609600" eaLnBrk="1" hangingPunct="1">
              <a:buFont typeface="Wingdings 2" panose="05020102010507070707" pitchFamily="18" charset="2"/>
              <a:buAutoNum type="arabicPeriod"/>
            </a:pPr>
            <a:r>
              <a:rPr lang="en-US" sz="2000" b="1" dirty="0">
                <a:solidFill>
                  <a:schemeClr val="bg1"/>
                </a:solidFill>
              </a:rPr>
              <a:t>chemical agents </a:t>
            </a:r>
          </a:p>
          <a:p>
            <a:pPr marL="609600" indent="-609600" eaLnBrk="1" hangingPunct="1">
              <a:buFont typeface="Wingdings 2" panose="05020102010507070707" pitchFamily="18" charset="2"/>
              <a:buAutoNum type="arabicPeriod"/>
            </a:pPr>
            <a:r>
              <a:rPr lang="en-US" sz="2000" b="1" dirty="0">
                <a:solidFill>
                  <a:schemeClr val="bg1"/>
                </a:solidFill>
              </a:rPr>
              <a:t>physical agents</a:t>
            </a:r>
            <a:endParaRPr lang="en-US" altLang="en-US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>
            <a:extLst>
              <a:ext uri="{FF2B5EF4-FFF2-40B4-BE49-F238E27FC236}">
                <a16:creationId xmlns:a16="http://schemas.microsoft.com/office/drawing/2014/main" id="{77F0CB7A-502B-3DA3-9C76-AEB608185B50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276872"/>
            <a:ext cx="8229600" cy="4352528"/>
          </a:xfrm>
        </p:spPr>
        <p:txBody>
          <a:bodyPr/>
          <a:lstStyle/>
          <a:p>
            <a:pPr eaLnBrk="1" hangingPunct="1"/>
            <a:endParaRPr lang="sr-Cyrl-CS" altLang="en-US" sz="2800" dirty="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sz="2000" dirty="0">
                <a:solidFill>
                  <a:schemeClr val="bg1"/>
                </a:solidFill>
              </a:rPr>
              <a:t>Genes located on the same chromosome and transmitted together (linked) to the next generation are called </a:t>
            </a:r>
            <a:r>
              <a:rPr lang="en-US" sz="2000" b="1" dirty="0">
                <a:solidFill>
                  <a:srgbClr val="FF0000"/>
                </a:solidFill>
              </a:rPr>
              <a:t>linked genes </a:t>
            </a:r>
          </a:p>
          <a:p>
            <a:pPr eaLnBrk="1" hangingPunct="1"/>
            <a:endParaRPr lang="en-US" sz="2000" dirty="0">
              <a:solidFill>
                <a:schemeClr val="bg1"/>
              </a:solidFill>
            </a:endParaRPr>
          </a:p>
          <a:p>
            <a:pPr eaLnBrk="1" hangingPunct="1"/>
            <a:endParaRPr lang="en-US" sz="2000" dirty="0">
              <a:solidFill>
                <a:schemeClr val="bg1"/>
              </a:solidFill>
            </a:endParaRPr>
          </a:p>
          <a:p>
            <a:pPr eaLnBrk="1" hangingPunct="1"/>
            <a:r>
              <a:rPr lang="en-US" sz="2000" dirty="0">
                <a:solidFill>
                  <a:schemeClr val="bg1"/>
                </a:solidFill>
              </a:rPr>
              <a:t>Traits determined by linked genes are called </a:t>
            </a:r>
            <a:r>
              <a:rPr lang="en-US" sz="2000" b="1" dirty="0">
                <a:solidFill>
                  <a:srgbClr val="FF0000"/>
                </a:solidFill>
              </a:rPr>
              <a:t>linked (correlative) traits</a:t>
            </a:r>
            <a:endParaRPr lang="sr-Cyrl-CS" altLang="en-US" sz="2800" b="1" dirty="0">
              <a:solidFill>
                <a:srgbClr val="FF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5F9467-A1D5-B597-5701-FF95628ED526}"/>
              </a:ext>
            </a:extLst>
          </p:cNvPr>
          <p:cNvSpPr/>
          <p:nvPr/>
        </p:nvSpPr>
        <p:spPr>
          <a:xfrm>
            <a:off x="424344" y="692943"/>
            <a:ext cx="7775575" cy="10080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</a:rPr>
              <a:t>Crossing-over in the mapping of genes in the chromosome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AD7FD822-D6F2-D156-E41A-A7BB16F8336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4744"/>
            <a:ext cx="8229600" cy="5384006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chemeClr val="bg1"/>
                </a:solidFill>
              </a:rPr>
              <a:t>Linkage of genes is </a:t>
            </a:r>
            <a:r>
              <a:rPr lang="en-US" sz="3200" b="1" dirty="0">
                <a:solidFill>
                  <a:srgbClr val="FF0000"/>
                </a:solidFill>
              </a:rPr>
              <a:t>NOT </a:t>
            </a:r>
            <a:r>
              <a:rPr lang="en-US" sz="3200" dirty="0">
                <a:solidFill>
                  <a:schemeClr val="bg1"/>
                </a:solidFill>
              </a:rPr>
              <a:t>absolute, linked genes </a:t>
            </a:r>
            <a:r>
              <a:rPr lang="en-US" sz="3200" b="1" dirty="0">
                <a:solidFill>
                  <a:srgbClr val="FF0000"/>
                </a:solidFill>
              </a:rPr>
              <a:t>can be separated by crossing-over</a:t>
            </a:r>
            <a:endParaRPr lang="sr-Cyrl-CS" altLang="en-US" sz="4000" b="1" dirty="0">
              <a:solidFill>
                <a:srgbClr val="FF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483" name="Picture 6" descr="15-05a-RecombGametes-L">
            <a:extLst>
              <a:ext uri="{FF2B5EF4-FFF2-40B4-BE49-F238E27FC236}">
                <a16:creationId xmlns:a16="http://schemas.microsoft.com/office/drawing/2014/main" id="{8AD6AC6A-E960-7A75-551C-1B9E66FA7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708275"/>
            <a:ext cx="7313612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A86B0BE2-BD1F-BDA8-5C9B-616FB2212AE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9275"/>
            <a:ext cx="9144000" cy="1439863"/>
          </a:xfrm>
        </p:spPr>
        <p:txBody>
          <a:bodyPr lIns="91440" rIns="91440" bIns="45720" anchor="ctr"/>
          <a:lstStyle/>
          <a:p>
            <a:pPr eaLnBrk="1" hangingPunct="1"/>
            <a:r>
              <a:rPr lang="en-US" sz="2400" b="1" dirty="0">
                <a:solidFill>
                  <a:schemeClr val="bg1"/>
                </a:solidFill>
              </a:rPr>
              <a:t>There is a correlation between the distance of the gene on the chromosome and the frequency of c.o.</a:t>
            </a:r>
            <a:endParaRPr lang="en-US" altLang="en-US" sz="66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1507" name="Picture 5" descr="15-06-RecombFrequencies-L">
            <a:extLst>
              <a:ext uri="{FF2B5EF4-FFF2-40B4-BE49-F238E27FC236}">
                <a16:creationId xmlns:a16="http://schemas.microsoft.com/office/drawing/2014/main" id="{89276CDA-E4BB-A3D7-2CC4-635D63A51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149725"/>
            <a:ext cx="731361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6F2AD2CB-5140-FCD4-C940-76C75FDD9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276475"/>
            <a:ext cx="8516938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The more distant the two genes</a:t>
            </a:r>
            <a:r>
              <a:rPr lang="en-US" sz="2400" dirty="0">
                <a:solidFill>
                  <a:schemeClr val="bg1"/>
                </a:solidFill>
              </a:rPr>
              <a:t> are in the chromosome, the </a:t>
            </a:r>
            <a:r>
              <a:rPr lang="en-US" sz="2400" dirty="0">
                <a:solidFill>
                  <a:srgbClr val="FF0000"/>
                </a:solidFill>
              </a:rPr>
              <a:t>higher the % of crossing-over</a:t>
            </a:r>
            <a:r>
              <a:rPr lang="en-US" sz="2400" dirty="0">
                <a:solidFill>
                  <a:schemeClr val="bg1"/>
                </a:solidFill>
              </a:rPr>
              <a:t> between them</a:t>
            </a:r>
            <a:endParaRPr lang="sr-Cyrl-RS" sz="2400" dirty="0">
              <a:solidFill>
                <a:schemeClr val="bg1"/>
              </a:solidFill>
              <a:latin typeface="Arial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sr-Cyrl-RS" sz="2400" dirty="0">
              <a:solidFill>
                <a:schemeClr val="bg1"/>
              </a:solidFill>
              <a:latin typeface="Arial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sr-Cyrl-RS" sz="2400" dirty="0">
              <a:solidFill>
                <a:schemeClr val="bg1"/>
              </a:solidFill>
              <a:latin typeface="Arial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bg1"/>
              </a:solidFill>
              <a:latin typeface="Arial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sr-Latn-CS" sz="2400" dirty="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marL="273050" indent="-273050" algn="ctr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sr-Latn-CS" sz="24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>
            <a:extLst>
              <a:ext uri="{FF2B5EF4-FFF2-40B4-BE49-F238E27FC236}">
                <a16:creationId xmlns:a16="http://schemas.microsoft.com/office/drawing/2014/main" id="{8E857D6E-216E-4B05-15E2-CC196FBC2CF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620713"/>
            <a:ext cx="8382000" cy="568801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endParaRPr lang="en-US" altLang="en-US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en-US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The unit for the distance between genes is % of crossing-over occurrence 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Thomas Morgan was the first to notice that there is a correlation between the distance between two linked genes and the frequency of crossing-over 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So the unit is: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en-US" sz="1600" b="1" dirty="0">
              <a:solidFill>
                <a:srgbClr val="CC0099"/>
              </a:solidFill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CC0099"/>
                </a:solidFill>
                <a:latin typeface="Arial" panose="020B0604020202020204" pitchFamily="34" charset="0"/>
              </a:rPr>
              <a:t>1% </a:t>
            </a:r>
            <a:r>
              <a:rPr lang="en-US" altLang="en-US" sz="2400" b="1" dirty="0" err="1">
                <a:solidFill>
                  <a:srgbClr val="CC0099"/>
                </a:solidFill>
                <a:latin typeface="Arial" panose="020B0604020202020204" pitchFamily="34" charset="0"/>
              </a:rPr>
              <a:t>c.о</a:t>
            </a:r>
            <a:r>
              <a:rPr lang="en-US" altLang="en-US" sz="2400" b="1" dirty="0">
                <a:solidFill>
                  <a:srgbClr val="CC0099"/>
                </a:solidFill>
                <a:latin typeface="Arial" panose="020B0604020202020204" pitchFamily="34" charset="0"/>
              </a:rPr>
              <a:t>. = </a:t>
            </a:r>
            <a:r>
              <a:rPr lang="sr-Latn-CS" altLang="en-US" sz="2400" b="1" dirty="0">
                <a:solidFill>
                  <a:srgbClr val="CC0099"/>
                </a:solidFill>
                <a:latin typeface="Arial" panose="020B0604020202020204" pitchFamily="34" charset="0"/>
              </a:rPr>
              <a:t>1</a:t>
            </a:r>
            <a:r>
              <a:rPr lang="en-US" altLang="en-US" sz="2400" b="1" dirty="0">
                <a:solidFill>
                  <a:srgbClr val="CC0099"/>
                </a:solidFill>
                <a:latin typeface="Arial" panose="020B0604020202020204" pitchFamily="34" charset="0"/>
              </a:rPr>
              <a:t> CENTIMORGAN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sr-Cyrl-CS" altLang="en-US" sz="2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>
            <a:extLst>
              <a:ext uri="{FF2B5EF4-FFF2-40B4-BE49-F238E27FC236}">
                <a16:creationId xmlns:a16="http://schemas.microsoft.com/office/drawing/2014/main" id="{BDFBA7B8-AE90-EE0C-E8BF-6A89964461C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80728"/>
            <a:ext cx="8229600" cy="587727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2000" b="1" dirty="0">
                <a:solidFill>
                  <a:schemeClr val="bg1"/>
                </a:solidFill>
              </a:rPr>
              <a:t>Example 1: Mapping of two linked genes</a:t>
            </a:r>
            <a:endParaRPr lang="sr-Cyrl-CS" altLang="en-US" sz="2800" b="1" dirty="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555" name="Picture 5" descr="10_17">
            <a:extLst>
              <a:ext uri="{FF2B5EF4-FFF2-40B4-BE49-F238E27FC236}">
                <a16:creationId xmlns:a16="http://schemas.microsoft.com/office/drawing/2014/main" id="{20D44696-5EBC-9FB7-7E71-CD5465B87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775"/>
            <a:ext cx="79914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>
            <a:extLst>
              <a:ext uri="{FF2B5EF4-FFF2-40B4-BE49-F238E27FC236}">
                <a16:creationId xmlns:a16="http://schemas.microsoft.com/office/drawing/2014/main" id="{7E27C945-8862-5EE2-292C-31D60DAD0E3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-27136" y="980728"/>
            <a:ext cx="8229600" cy="6019800"/>
          </a:xfrm>
        </p:spPr>
        <p:txBody>
          <a:bodyPr/>
          <a:lstStyle/>
          <a:p>
            <a:pPr eaLnBrk="1" hangingPunct="1"/>
            <a:r>
              <a:rPr lang="en-US" sz="2400" b="1" dirty="0">
                <a:solidFill>
                  <a:schemeClr val="bg1"/>
                </a:solidFill>
              </a:rPr>
              <a:t>Example 2: Mapping</a:t>
            </a: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chemeClr val="bg1"/>
                </a:solidFill>
              </a:rPr>
              <a:t> of three related</a:t>
            </a: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chemeClr val="bg1"/>
                </a:solidFill>
              </a:rPr>
              <a:t> genes</a:t>
            </a:r>
            <a:endParaRPr lang="en-US" altLang="en-US" sz="3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4579" name="Picture 5" descr="Krosing-over">
            <a:extLst>
              <a:ext uri="{FF2B5EF4-FFF2-40B4-BE49-F238E27FC236}">
                <a16:creationId xmlns:a16="http://schemas.microsoft.com/office/drawing/2014/main" id="{11811BFF-99D5-CAE3-1289-B21797EBF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333375"/>
            <a:ext cx="5483225" cy="62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CD186B-01F9-D985-9BD3-C9E47BF2839C}"/>
              </a:ext>
            </a:extLst>
          </p:cNvPr>
          <p:cNvSpPr txBox="1"/>
          <p:nvPr/>
        </p:nvSpPr>
        <p:spPr>
          <a:xfrm>
            <a:off x="3635896" y="1916832"/>
            <a:ext cx="1728192" cy="7386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 pair of homologous chromosomes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19F40D-587C-18D5-837C-F134B02186A2}"/>
              </a:ext>
            </a:extLst>
          </p:cNvPr>
          <p:cNvSpPr txBox="1"/>
          <p:nvPr/>
        </p:nvSpPr>
        <p:spPr>
          <a:xfrm>
            <a:off x="5436096" y="1916832"/>
            <a:ext cx="1584176" cy="7386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Crossing over between genes A and 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A3F9B9-307F-751B-F826-F1761C73CD6A}"/>
              </a:ext>
            </a:extLst>
          </p:cNvPr>
          <p:cNvSpPr txBox="1"/>
          <p:nvPr/>
        </p:nvSpPr>
        <p:spPr>
          <a:xfrm>
            <a:off x="5220072" y="4243747"/>
            <a:ext cx="1584176" cy="7386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Crossing over between genes B and 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FB57D-4AC1-24CE-CD98-2D2D5E9ACF9A}"/>
              </a:ext>
            </a:extLst>
          </p:cNvPr>
          <p:cNvSpPr txBox="1"/>
          <p:nvPr/>
        </p:nvSpPr>
        <p:spPr>
          <a:xfrm>
            <a:off x="3995936" y="6416773"/>
            <a:ext cx="3664024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Double crossing over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64B86E91-5463-212C-EBC5-9F15A1A7D69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549275"/>
            <a:ext cx="8459788" cy="1071563"/>
          </a:xfrm>
        </p:spPr>
        <p:txBody>
          <a:bodyPr lIns="91440" rIns="91440" bIns="45720" anchor="ctr"/>
          <a:lstStyle/>
          <a:p>
            <a:pPr eaLnBrk="1" hangingPunct="1"/>
            <a:r>
              <a:rPr lang="en-US" sz="2800" b="1" dirty="0">
                <a:solidFill>
                  <a:srgbClr val="FF0000"/>
                </a:solidFill>
              </a:rPr>
              <a:t>Recombination</a:t>
            </a:r>
            <a:r>
              <a:rPr lang="en-US" sz="2800" dirty="0">
                <a:solidFill>
                  <a:schemeClr val="bg1"/>
                </a:solidFill>
              </a:rPr>
              <a:t> is a source of variability in the living world</a:t>
            </a:r>
            <a:endParaRPr lang="en-US" altLang="en-US" sz="7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FD05247-B6D2-F747-FE00-5B7E9020995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060575"/>
            <a:ext cx="8423275" cy="4495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They represent new combinations of existing genes in the chromosome 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They can be: 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Homologous (general) </a:t>
            </a:r>
            <a:r>
              <a:rPr lang="en-US" sz="2400" dirty="0">
                <a:solidFill>
                  <a:schemeClr val="bg1"/>
                </a:solidFill>
              </a:rPr>
              <a:t>- exchange of homologous segments between two homologous chromosomes 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Specialized</a:t>
            </a:r>
            <a:r>
              <a:rPr lang="en-US" sz="2400" dirty="0">
                <a:solidFill>
                  <a:schemeClr val="bg1"/>
                </a:solidFill>
              </a:rPr>
              <a:t> - limited to certain regions of the chromosome 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Transpositions </a:t>
            </a:r>
            <a:r>
              <a:rPr lang="en-US" sz="2400" dirty="0">
                <a:solidFill>
                  <a:schemeClr val="bg1"/>
                </a:solidFill>
              </a:rPr>
              <a:t>- short segments of DNA change their position - transposons</a:t>
            </a:r>
            <a:endParaRPr lang="en-US" altLang="en-US" sz="3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B07B5894-E520-E233-F192-C151F2ED67E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692150"/>
            <a:ext cx="8675688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US" sz="2400" b="1" dirty="0">
                <a:solidFill>
                  <a:schemeClr val="bg1"/>
                </a:solidFill>
              </a:rPr>
              <a:t>Two phenomena that disrupt gene mapping through crossing-over are:</a:t>
            </a:r>
            <a:endParaRPr lang="en-US" altLang="en-US" sz="66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22B1221-330D-84C1-5C45-6DD9FFA59AB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420938"/>
            <a:ext cx="8218487" cy="4103687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Wingdings 2" panose="05020102010507070707" pitchFamily="18" charset="2"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Interference (I)</a:t>
            </a:r>
            <a:r>
              <a:rPr lang="en-US" sz="2400" dirty="0">
                <a:solidFill>
                  <a:srgbClr val="FF0000"/>
                </a:solidFill>
              </a:rPr>
              <a:t>-</a:t>
            </a:r>
            <a:r>
              <a:rPr lang="en-US" sz="2400" dirty="0">
                <a:solidFill>
                  <a:schemeClr val="bg1"/>
                </a:solidFill>
              </a:rPr>
              <a:t>phenomenon that the occurrence of c.o. at one end of the chromosome reduces the possibility of its occurrence at the other end of the chromosome. </a:t>
            </a:r>
          </a:p>
          <a:p>
            <a:pPr marL="457200" indent="-457200" eaLnBrk="1" hangingPunct="1">
              <a:lnSpc>
                <a:spcPct val="80000"/>
              </a:lnSpc>
              <a:buFont typeface="Wingdings 2" panose="05020102010507070707" pitchFamily="18" charset="2"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Coincidence (C)</a:t>
            </a:r>
            <a:r>
              <a:rPr lang="en-US" sz="2400" dirty="0">
                <a:solidFill>
                  <a:schemeClr val="bg1"/>
                </a:solidFill>
              </a:rPr>
              <a:t>- phenomenon that the occurrence of c.o. at one end of the chromosome increases the probability of its occurrence at the other end of the chromosome.</a:t>
            </a:r>
            <a:endParaRPr lang="sr-Cyrl-CS" altLang="en-US" sz="36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sr-Cyrl-CS" altLang="en-US" sz="2400" b="1" dirty="0">
                <a:solidFill>
                  <a:schemeClr val="bg1"/>
                </a:solidFill>
                <a:latin typeface="Arial" panose="020B0604020202020204" pitchFamily="34" charset="0"/>
              </a:rPr>
              <a:t>               </a:t>
            </a:r>
            <a:r>
              <a:rPr lang="sr-Latn-CS" altLang="en-US" sz="2400" b="1" dirty="0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r>
              <a:rPr lang="en-US" altLang="en-US" sz="2400" b="1" dirty="0">
                <a:solidFill>
                  <a:schemeClr val="bg1"/>
                </a:solidFill>
                <a:latin typeface="Arial" panose="020B0604020202020204" pitchFamily="34" charset="0"/>
              </a:rPr>
              <a:t> =   </a:t>
            </a:r>
            <a:r>
              <a:rPr lang="en-US" altLang="en-US" sz="2400" b="1" u="sng" dirty="0">
                <a:solidFill>
                  <a:schemeClr val="bg1"/>
                </a:solidFill>
                <a:latin typeface="Arial" panose="020B0604020202020204" pitchFamily="34" charset="0"/>
              </a:rPr>
              <a:t>% double c.o</a:t>
            </a:r>
            <a:r>
              <a:rPr lang="en-US" altLang="en-US" sz="2400" b="1" dirty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chemeClr val="bg1"/>
                </a:solidFill>
                <a:latin typeface="Arial" panose="020B0604020202020204" pitchFamily="34" charset="0"/>
              </a:rPr>
              <a:t>                     % c.o. x % c.o.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        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sr-Cyrl-CS" altLang="en-US" sz="2400" b="1" dirty="0">
                <a:solidFill>
                  <a:schemeClr val="bg1"/>
                </a:solidFill>
                <a:latin typeface="Arial" panose="020B0604020202020204" pitchFamily="34" charset="0"/>
              </a:rPr>
              <a:t>                </a:t>
            </a:r>
            <a:r>
              <a:rPr lang="en-US" altLang="en-US" sz="2400" b="1" dirty="0">
                <a:solidFill>
                  <a:schemeClr val="bg1"/>
                </a:solidFill>
                <a:latin typeface="Arial" panose="020B0604020202020204" pitchFamily="34" charset="0"/>
              </a:rPr>
              <a:t>C+I=1</a:t>
            </a:r>
            <a:endParaRPr lang="sr-Latn-CS" altLang="en-US" sz="2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400" b="1" i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C5055-CD13-3078-CD9B-066E20A86BC5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sr-Cyrl-RS" dirty="0">
                <a:solidFill>
                  <a:schemeClr val="tx2"/>
                </a:solidFill>
              </a:rPr>
              <a:t>3. </a:t>
            </a:r>
            <a:r>
              <a:rPr lang="en-US" dirty="0">
                <a:solidFill>
                  <a:schemeClr val="tx2"/>
                </a:solidFill>
              </a:rPr>
              <a:t>PRACTICE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26627" name="Text Placeholder 2">
            <a:extLst>
              <a:ext uri="{FF2B5EF4-FFF2-40B4-BE49-F238E27FC236}">
                <a16:creationId xmlns:a16="http://schemas.microsoft.com/office/drawing/2014/main" id="{51E7B29D-173D-C129-2717-D644E0C6E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188" y="3357563"/>
            <a:ext cx="7772400" cy="1509712"/>
          </a:xfrm>
        </p:spPr>
        <p:txBody>
          <a:bodyPr/>
          <a:lstStyle/>
          <a:p>
            <a:pPr algn="ctr"/>
            <a:r>
              <a:rPr lang="en-US" sz="3600" dirty="0"/>
              <a:t>GENETIC RECOMBINATIONS</a:t>
            </a:r>
            <a:endParaRPr lang="en-US" altLang="en-US" sz="44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8CE21-4FA2-0430-10D9-2A64BF36B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>
            <a:extLst>
              <a:ext uri="{FF2B5EF4-FFF2-40B4-BE49-F238E27FC236}">
                <a16:creationId xmlns:a16="http://schemas.microsoft.com/office/drawing/2014/main" id="{B34AAC6B-5A35-7944-9454-AF709271268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276872"/>
            <a:ext cx="8229600" cy="4352528"/>
          </a:xfrm>
        </p:spPr>
        <p:txBody>
          <a:bodyPr/>
          <a:lstStyle/>
          <a:p>
            <a:pPr eaLnBrk="1" hangingPunct="1"/>
            <a:endParaRPr lang="sr-Cyrl-CS" altLang="en-US" sz="2800" dirty="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sz="2000" dirty="0"/>
              <a:t>Genes located on the same chromosome and transmitted together (linked) to the next generation are called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linked genes </a:t>
            </a:r>
          </a:p>
          <a:p>
            <a:pPr eaLnBrk="1" hangingPunct="1"/>
            <a:endParaRPr lang="en-US" sz="2000" dirty="0">
              <a:solidFill>
                <a:schemeClr val="bg1"/>
              </a:solidFill>
            </a:endParaRPr>
          </a:p>
          <a:p>
            <a:pPr eaLnBrk="1" hangingPunct="1"/>
            <a:endParaRPr lang="en-US" sz="2000" dirty="0">
              <a:solidFill>
                <a:schemeClr val="bg1"/>
              </a:solidFill>
            </a:endParaRPr>
          </a:p>
          <a:p>
            <a:pPr eaLnBrk="1" hangingPunct="1"/>
            <a:r>
              <a:rPr lang="en-US" sz="2000" dirty="0"/>
              <a:t>Traits determined by linked genes are called </a:t>
            </a:r>
            <a:r>
              <a:rPr lang="en-US" sz="2000" b="1" dirty="0">
                <a:solidFill>
                  <a:srgbClr val="FF0000"/>
                </a:solidFill>
              </a:rPr>
              <a:t>linked (correlative) traits</a:t>
            </a:r>
            <a:endParaRPr lang="sr-Cyrl-CS" altLang="en-US" sz="2800" b="1" dirty="0">
              <a:solidFill>
                <a:srgbClr val="FF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2F6D46-9E90-EE62-ABF9-94F447AE61A4}"/>
              </a:ext>
            </a:extLst>
          </p:cNvPr>
          <p:cNvSpPr/>
          <p:nvPr/>
        </p:nvSpPr>
        <p:spPr>
          <a:xfrm>
            <a:off x="424344" y="692943"/>
            <a:ext cx="7775575" cy="10080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</a:rPr>
              <a:t>Crossing-over in the mapping of genes in the chromosome</a:t>
            </a:r>
          </a:p>
        </p:txBody>
      </p:sp>
    </p:spTree>
    <p:extLst>
      <p:ext uri="{BB962C8B-B14F-4D97-AF65-F5344CB8AC3E}">
        <p14:creationId xmlns:p14="http://schemas.microsoft.com/office/powerpoint/2010/main" val="3299625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936CF-68C7-7249-1D4B-F9133AB76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8A543877-C86B-228D-B13B-AC58F8554C0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4744"/>
            <a:ext cx="8229600" cy="5384006"/>
          </a:xfrm>
        </p:spPr>
        <p:txBody>
          <a:bodyPr/>
          <a:lstStyle/>
          <a:p>
            <a:pPr eaLnBrk="1" hangingPunct="1"/>
            <a:r>
              <a:rPr lang="en-US" sz="3200" dirty="0"/>
              <a:t>Linkage of genes is </a:t>
            </a:r>
            <a:r>
              <a:rPr lang="en-US" sz="3200" b="1" dirty="0"/>
              <a:t>NOT </a:t>
            </a:r>
            <a:r>
              <a:rPr lang="en-US" sz="3200" dirty="0"/>
              <a:t>absolute, linked genes </a:t>
            </a:r>
            <a:r>
              <a:rPr lang="en-US" sz="3200" b="1" dirty="0"/>
              <a:t>can be separated by crossing-over</a:t>
            </a:r>
            <a:endParaRPr lang="sr-Cyrl-CS" altLang="en-US" sz="4000" b="1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483" name="Picture 6" descr="15-05a-RecombGametes-L">
            <a:extLst>
              <a:ext uri="{FF2B5EF4-FFF2-40B4-BE49-F238E27FC236}">
                <a16:creationId xmlns:a16="http://schemas.microsoft.com/office/drawing/2014/main" id="{D6249FA6-87D2-8855-AE9F-BCB36FBA8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708275"/>
            <a:ext cx="7313612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8917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92A98-5C72-4CD1-7CA4-2FE19892C8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96BE3E9-EFF9-5851-65D1-A47497CDC3A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549275"/>
            <a:ext cx="9144000" cy="1439863"/>
          </a:xfrm>
        </p:spPr>
        <p:txBody>
          <a:bodyPr lIns="91440" rIns="91440" bIns="45720" anchor="ctr"/>
          <a:lstStyle/>
          <a:p>
            <a:pPr eaLnBrk="1" hangingPunct="1"/>
            <a:r>
              <a:rPr lang="en-US" sz="2400" b="1" dirty="0">
                <a:solidFill>
                  <a:schemeClr val="tx1"/>
                </a:solidFill>
              </a:rPr>
              <a:t>There is a correlation between the distance of the gene on the chromosome and the frequency of c.o.</a:t>
            </a:r>
            <a:endParaRPr lang="en-US" altLang="en-US" sz="66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1507" name="Picture 5" descr="15-06-RecombFrequencies-L">
            <a:extLst>
              <a:ext uri="{FF2B5EF4-FFF2-40B4-BE49-F238E27FC236}">
                <a16:creationId xmlns:a16="http://schemas.microsoft.com/office/drawing/2014/main" id="{B0F70FF8-FBA3-31D9-6DFD-83DA101C8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149725"/>
            <a:ext cx="731361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089ED546-D962-8C09-CB71-09EB2302F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276475"/>
            <a:ext cx="8516938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dirty="0"/>
              <a:t>The more distant the two genes are in the chromosome, the higher the % of crossing-over between them</a:t>
            </a:r>
            <a:endParaRPr lang="sr-Cyrl-RS" sz="2400" dirty="0">
              <a:latin typeface="Arial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sr-Cyrl-RS" sz="2400" dirty="0">
              <a:solidFill>
                <a:schemeClr val="bg1"/>
              </a:solidFill>
              <a:latin typeface="Arial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sr-Cyrl-RS" sz="2400" dirty="0">
              <a:solidFill>
                <a:schemeClr val="bg1"/>
              </a:solidFill>
              <a:latin typeface="Arial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bg1"/>
              </a:solidFill>
              <a:latin typeface="Arial" charset="0"/>
            </a:endParaRPr>
          </a:p>
          <a:p>
            <a:pPr marL="273050" indent="-273050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sr-Latn-CS" sz="2400" dirty="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marL="273050" indent="-273050" algn="ctr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sr-Latn-CS" sz="240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9793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134AC-BFD7-A342-E04A-911B9A7F4A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>
            <a:extLst>
              <a:ext uri="{FF2B5EF4-FFF2-40B4-BE49-F238E27FC236}">
                <a16:creationId xmlns:a16="http://schemas.microsoft.com/office/drawing/2014/main" id="{3C2A9248-132D-1AB3-BC46-11A836577C9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620713"/>
            <a:ext cx="8382000" cy="568801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endParaRPr lang="en-US" altLang="en-US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en-US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2400" dirty="0"/>
              <a:t>The unit for the distance between genes is % of crossing-over occurrence 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en-US" sz="1600" b="1" dirty="0">
              <a:solidFill>
                <a:srgbClr val="CC0099"/>
              </a:solidFill>
              <a:latin typeface="Arial" panose="020B0604020202020204" pitchFamily="34" charset="0"/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</a:rPr>
              <a:t>1% </a:t>
            </a:r>
            <a:r>
              <a:rPr lang="en-US" altLang="en-U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</a:rPr>
              <a:t>c.о</a:t>
            </a:r>
            <a:r>
              <a:rPr lang="en-US" alt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</a:rPr>
              <a:t>. = </a:t>
            </a:r>
            <a:r>
              <a:rPr lang="sr-Latn-CS" alt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</a:rPr>
              <a:t>1</a:t>
            </a:r>
            <a:r>
              <a:rPr lang="en-US" alt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</a:rPr>
              <a:t> CENTIMORGAN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endParaRPr lang="sr-Cyrl-CS" altLang="en-US" sz="2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9636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5E8D8-CBF4-F139-A44D-21C15532C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Placeholder 4">
            <a:extLst>
              <a:ext uri="{FF2B5EF4-FFF2-40B4-BE49-F238E27FC236}">
                <a16:creationId xmlns:a16="http://schemas.microsoft.com/office/drawing/2014/main" id="{A96A4C0E-D830-7C85-8F8C-737D8BA8A3D3}"/>
              </a:ext>
            </a:extLst>
          </p:cNvPr>
          <p:cNvSpPr txBox="1">
            <a:spLocks/>
          </p:cNvSpPr>
          <p:nvPr/>
        </p:nvSpPr>
        <p:spPr bwMode="auto">
          <a:xfrm>
            <a:off x="3779838" y="3357563"/>
            <a:ext cx="158432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None/>
              <a:defRPr sz="2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anose="05020102010507070707" pitchFamily="18" charset="2"/>
              <a:buNone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anose="05020102010507070707" pitchFamily="18" charset="2"/>
              <a:buNone/>
              <a:defRPr sz="21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anose="05020102010507070707" pitchFamily="18" charset="2"/>
              <a:buNone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None/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sr-Cyrl-RS" altLang="en-US" b="1">
                <a:latin typeface="Arial" panose="020B0604020202020204" pitchFamily="34" charset="0"/>
              </a:rPr>
              <a:t> 4.5.1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altLang="en-US" b="1">
                <a:latin typeface="Arial" panose="020B0604020202020204" pitchFamily="34" charset="0"/>
              </a:rPr>
              <a:t> 4.5.2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altLang="en-US" b="1">
                <a:latin typeface="Arial" panose="020B0604020202020204" pitchFamily="34" charset="0"/>
              </a:rPr>
              <a:t> 4.5.3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altLang="en-US" b="1">
                <a:latin typeface="Arial" panose="020B0604020202020204" pitchFamily="34" charset="0"/>
              </a:rPr>
              <a:t> 4.5.4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altLang="en-US" b="1">
                <a:latin typeface="Arial" panose="020B0604020202020204" pitchFamily="34" charset="0"/>
              </a:rPr>
              <a:t> 4.5.5</a:t>
            </a:r>
          </a:p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C9B817-3CB2-D404-E111-10198490C9A1}"/>
              </a:ext>
            </a:extLst>
          </p:cNvPr>
          <p:cNvSpPr txBox="1">
            <a:spLocks/>
          </p:cNvSpPr>
          <p:nvPr/>
        </p:nvSpPr>
        <p:spPr bwMode="auto">
          <a:xfrm>
            <a:off x="467544" y="1316736"/>
            <a:ext cx="8208912" cy="1362456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4000" dirty="0">
                <a:solidFill>
                  <a:schemeClr val="tx1"/>
                </a:solidFill>
                <a:effectLst/>
              </a:rPr>
              <a:t>Examples:</a:t>
            </a:r>
            <a:endParaRPr lang="sr-Cyrl-RS" sz="4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8521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715C32BD-1B2A-D627-947D-0D3710273B5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620713"/>
            <a:ext cx="8893175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en-US" sz="2800" b="1" dirty="0">
                <a:solidFill>
                  <a:schemeClr val="bg1"/>
                </a:solidFill>
              </a:rPr>
              <a:t>We encounter recombination at all levels of the organization of living matter, at:</a:t>
            </a:r>
            <a:endParaRPr lang="en-US" altLang="en-US" sz="7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84D32671-01D2-65BB-7417-04F21FD4C6FC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773238"/>
            <a:ext cx="8229600" cy="4495800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Latn-CS" altLang="en-US" dirty="0">
              <a:latin typeface="Constantia" pitchFamily="18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  <a:defRPr/>
            </a:pPr>
            <a:endParaRPr lang="sr-Latn-CS" altLang="en-US" dirty="0">
              <a:solidFill>
                <a:schemeClr val="bg1"/>
              </a:solidFill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dirty="0">
                <a:solidFill>
                  <a:schemeClr val="bg1"/>
                </a:solidFill>
              </a:rPr>
              <a:t>Subcellular organism</a:t>
            </a:r>
            <a:endParaRPr lang="sr-Latn-CS" altLang="en-US" dirty="0">
              <a:solidFill>
                <a:schemeClr val="bg1"/>
              </a:solidFill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dirty="0">
                <a:solidFill>
                  <a:schemeClr val="bg1"/>
                </a:solidFill>
              </a:rPr>
              <a:t>Prokaryotes</a:t>
            </a:r>
            <a:endParaRPr lang="sr-Latn-CS" altLang="en-US" dirty="0">
              <a:solidFill>
                <a:schemeClr val="bg1"/>
              </a:solidFill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en-US" dirty="0">
                <a:solidFill>
                  <a:schemeClr val="bg1"/>
                </a:solidFill>
              </a:rPr>
              <a:t>Eukaryotes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EAE35D6-7CF5-465A-D586-D452EC3E890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US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Subcellular organism - </a:t>
            </a:r>
            <a:r>
              <a:rPr lang="en-US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viruses</a:t>
            </a:r>
          </a:p>
        </p:txBody>
      </p:sp>
      <p:sp>
        <p:nvSpPr>
          <p:cNvPr id="9219" name="Rectangle 8">
            <a:extLst>
              <a:ext uri="{FF2B5EF4-FFF2-40B4-BE49-F238E27FC236}">
                <a16:creationId xmlns:a16="http://schemas.microsoft.com/office/drawing/2014/main" id="{BEFC54D0-EF1D-01AB-1CDC-61D23AE6879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endParaRPr lang="sr-Cyrl-CS" altLang="en-US" dirty="0">
              <a:latin typeface="Constantia" panose="02030602050306030303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2000" dirty="0">
                <a:solidFill>
                  <a:schemeClr val="bg1"/>
                </a:solidFill>
              </a:rPr>
              <a:t>If one cell is infected by two viruses at the same time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sr-Cyrl-CS" altLang="en-US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     Р:    А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B</a:t>
            </a:r>
            <a:r>
              <a:rPr lang="sr-Cyrl-C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  х а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b</a:t>
            </a:r>
            <a:endParaRPr lang="sr-Cyrl-CS" altLang="en-US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F</a:t>
            </a:r>
            <a:r>
              <a:rPr lang="sr-Cyrl-C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1:  А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B</a:t>
            </a:r>
            <a:r>
              <a:rPr lang="sr-Cyrl-C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,    а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b</a:t>
            </a:r>
            <a:r>
              <a:rPr lang="sr-Cyrl-C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,   </a:t>
            </a:r>
            <a:r>
              <a:rPr lang="sr-Cyrl-CS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А</a:t>
            </a:r>
            <a: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r>
              <a:rPr lang="sr-Cyrl-CS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,    а</a:t>
            </a:r>
            <a: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r>
              <a:rPr lang="sr-Cyrl-CS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                                               </a:t>
            </a:r>
            <a:r>
              <a:rPr lang="sr-Cyrl-C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			</a:t>
            </a:r>
            <a:r>
              <a:rPr lang="en-US" sz="2400" b="1" dirty="0">
                <a:solidFill>
                  <a:srgbClr val="FF0000"/>
                </a:solidFill>
              </a:rPr>
              <a:t> recombinant individuals</a:t>
            </a:r>
            <a:endParaRPr lang="en-US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D63D741D-827A-C390-CF57-F0CFB6F4447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260350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en-US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Prokaryotes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566C16D4-081F-CF6E-C227-D58AFCB7DA9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484313"/>
            <a:ext cx="8229600" cy="511333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>
                <a:solidFill>
                  <a:schemeClr val="bg1"/>
                </a:solidFill>
              </a:rPr>
              <a:t>Recombination mechanisms in bacteria are: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Conjugation </a:t>
            </a:r>
            <a:r>
              <a:rPr lang="en-US" dirty="0">
                <a:solidFill>
                  <a:schemeClr val="bg1"/>
                </a:solidFill>
              </a:rPr>
              <a:t>(transversion of genetic material is achieved by direct contact of two bacterial cells)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Transformation</a:t>
            </a:r>
            <a:r>
              <a:rPr lang="en-US" dirty="0">
                <a:solidFill>
                  <a:schemeClr val="bg1"/>
                </a:solidFill>
              </a:rPr>
              <a:t> (transversion of free DNA segments from one bacterial cell to another without their direct contact)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Transduction</a:t>
            </a:r>
            <a:r>
              <a:rPr lang="en-US" dirty="0">
                <a:solidFill>
                  <a:schemeClr val="bg1"/>
                </a:solidFill>
              </a:rPr>
              <a:t> (transversion of DNA segments is performed using a vector)</a:t>
            </a:r>
            <a:endParaRPr lang="en-US" altLang="en-US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sf14x1box">
            <a:extLst>
              <a:ext uri="{FF2B5EF4-FFF2-40B4-BE49-F238E27FC236}">
                <a16:creationId xmlns:a16="http://schemas.microsoft.com/office/drawing/2014/main" id="{4DDD2030-624D-7963-78C6-D06D342F5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6" r="25323"/>
          <a:stretch>
            <a:fillRect/>
          </a:stretch>
        </p:blipFill>
        <p:spPr bwMode="auto">
          <a:xfrm>
            <a:off x="4724400" y="762000"/>
            <a:ext cx="3397250" cy="573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7">
            <a:extLst>
              <a:ext uri="{FF2B5EF4-FFF2-40B4-BE49-F238E27FC236}">
                <a16:creationId xmlns:a16="http://schemas.microsoft.com/office/drawing/2014/main" id="{9C026044-A71B-2D45-5C9F-683A01061009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1412875"/>
            <a:ext cx="4038600" cy="43894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1. </a:t>
            </a:r>
            <a:r>
              <a:rPr lang="en-US" sz="2800" b="1" dirty="0">
                <a:solidFill>
                  <a:srgbClr val="FF0000"/>
                </a:solidFill>
              </a:rPr>
              <a:t>Conjugation</a:t>
            </a:r>
            <a:endParaRPr lang="sr-Cyrl-CS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200" dirty="0">
              <a:latin typeface="Constantia" panose="02030602050306030303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Donor bacteria</a:t>
            </a:r>
            <a:r>
              <a:rPr lang="sr-Cyrl-C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 (</a:t>
            </a:r>
            <a:r>
              <a:rPr lang="en-US" altLang="en-US" sz="2400" b="1" dirty="0">
                <a:solidFill>
                  <a:srgbClr val="C60063"/>
                </a:solidFill>
                <a:latin typeface="Arial" panose="020B0604020202020204" pitchFamily="34" charset="0"/>
              </a:rPr>
              <a:t>F+, </a:t>
            </a:r>
            <a:r>
              <a:rPr lang="en-US" altLang="en-US" sz="2400" b="1" dirty="0">
                <a:solidFill>
                  <a:srgbClr val="00B0F0"/>
                </a:solidFill>
                <a:latin typeface="Arial" panose="020B0604020202020204" pitchFamily="34" charset="0"/>
              </a:rPr>
              <a:t>♂</a:t>
            </a:r>
            <a:r>
              <a:rPr lang="en-US" altLang="en-US" sz="2400" b="1" dirty="0">
                <a:solidFill>
                  <a:schemeClr val="bg1"/>
                </a:solidFill>
                <a:latin typeface="Arial" panose="020B0604020202020204" pitchFamily="34" charset="0"/>
              </a:rPr>
              <a:t>)</a:t>
            </a:r>
            <a:endParaRPr lang="sr-Cyrl-CS" altLang="en-US" sz="24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Recipient bacteria</a:t>
            </a:r>
            <a:r>
              <a:rPr lang="sr-Cyrl-C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 (</a:t>
            </a:r>
            <a:r>
              <a:rPr lang="en-US" altLang="en-US" sz="2400" b="1" dirty="0">
                <a:solidFill>
                  <a:srgbClr val="C60063"/>
                </a:solidFill>
                <a:latin typeface="Arial" panose="020B0604020202020204" pitchFamily="34" charset="0"/>
              </a:rPr>
              <a:t>F</a:t>
            </a:r>
            <a:r>
              <a:rPr lang="sr-Cyrl-CS" altLang="en-US" sz="2400" b="1" dirty="0">
                <a:solidFill>
                  <a:srgbClr val="C60063"/>
                </a:solidFill>
                <a:latin typeface="Arial" panose="020B0604020202020204" pitchFamily="34" charset="0"/>
              </a:rPr>
              <a:t>-, </a:t>
            </a:r>
            <a:r>
              <a:rPr lang="en-US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♀</a:t>
            </a: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)</a:t>
            </a:r>
            <a:endParaRPr lang="sr-Cyrl-CS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Cytoplasmic bridge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Conjugation in </a:t>
            </a:r>
            <a:r>
              <a:rPr lang="en-US" sz="2400" i="1" dirty="0">
                <a:solidFill>
                  <a:schemeClr val="bg1"/>
                </a:solidFill>
              </a:rPr>
              <a:t>E.coli </a:t>
            </a:r>
            <a:r>
              <a:rPr lang="en-US" sz="2400" dirty="0">
                <a:solidFill>
                  <a:schemeClr val="bg1"/>
                </a:solidFill>
              </a:rPr>
              <a:t>takes 90 minutes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</a:rPr>
              <a:t>The unit of distance between genes is time - </a:t>
            </a:r>
            <a:r>
              <a:rPr lang="en-US" sz="2400" b="1" dirty="0">
                <a:solidFill>
                  <a:schemeClr val="bg1"/>
                </a:solidFill>
              </a:rPr>
              <a:t>minute.</a:t>
            </a:r>
            <a:endParaRPr lang="en-US" altLang="en-US" sz="36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0C37407B-6FEF-392C-EB64-BB48061FB71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704850"/>
            <a:ext cx="91440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sz="3600" b="1" dirty="0">
                <a:solidFill>
                  <a:srgbClr val="0000FF"/>
                </a:solidFill>
                <a:latin typeface="Arial" panose="020B0604020202020204" pitchFamily="34" charset="0"/>
              </a:rPr>
              <a:t>2. </a:t>
            </a:r>
            <a:r>
              <a:rPr lang="en-US" sz="3200" b="1" dirty="0">
                <a:solidFill>
                  <a:srgbClr val="0000FF"/>
                </a:solidFill>
                <a:latin typeface="+mj-lt"/>
              </a:rPr>
              <a:t>Transformation</a:t>
            </a:r>
            <a:r>
              <a:rPr lang="en-US" sz="3200" dirty="0">
                <a:solidFill>
                  <a:srgbClr val="0000FF"/>
                </a:solidFill>
                <a:latin typeface="+mj-lt"/>
              </a:rPr>
              <a:t> - without direct contact between bacteria</a:t>
            </a:r>
            <a:endParaRPr lang="en-US" altLang="en-US" sz="3200" b="1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12291" name="Picture 7" descr="fig2">
            <a:extLst>
              <a:ext uri="{FF2B5EF4-FFF2-40B4-BE49-F238E27FC236}">
                <a16:creationId xmlns:a16="http://schemas.microsoft.com/office/drawing/2014/main" id="{1165CBDB-3A76-F130-9A4B-9411C531E234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62" b="3426"/>
          <a:stretch>
            <a:fillRect/>
          </a:stretch>
        </p:blipFill>
        <p:spPr>
          <a:xfrm>
            <a:off x="539750" y="2514600"/>
            <a:ext cx="7799388" cy="3943350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8">
            <a:extLst>
              <a:ext uri="{FF2B5EF4-FFF2-40B4-BE49-F238E27FC236}">
                <a16:creationId xmlns:a16="http://schemas.microsoft.com/office/drawing/2014/main" id="{CAAB03B8-3BD8-FC7D-4557-75B483C36BB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704850"/>
            <a:ext cx="91440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3. </a:t>
            </a:r>
            <a:r>
              <a:rPr lang="en-US" sz="3200" b="1" dirty="0">
                <a:solidFill>
                  <a:srgbClr val="0000FF"/>
                </a:solidFill>
              </a:rPr>
              <a:t>Transduction</a:t>
            </a:r>
            <a:r>
              <a:rPr lang="en-US" sz="3200" dirty="0">
                <a:solidFill>
                  <a:srgbClr val="0000FF"/>
                </a:solidFill>
              </a:rPr>
              <a:t> - transversion of genetic material is carried out by </a:t>
            </a:r>
            <a:r>
              <a:rPr lang="en-US" sz="3200" b="1" dirty="0">
                <a:solidFill>
                  <a:srgbClr val="FF0000"/>
                </a:solidFill>
              </a:rPr>
              <a:t>bacteriophage</a:t>
            </a:r>
            <a:endParaRPr lang="en-US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3315" name="Object 16">
            <a:extLst>
              <a:ext uri="{FF2B5EF4-FFF2-40B4-BE49-F238E27FC236}">
                <a16:creationId xmlns:a16="http://schemas.microsoft.com/office/drawing/2014/main" id="{F302D228-E078-74D9-C266-2A5AB05384AD}"/>
              </a:ext>
            </a:extLst>
          </p:cNvPr>
          <p:cNvGraphicFramePr>
            <a:graphicFrameLocks noGrp="1" noChangeAspect="1"/>
          </p:cNvGraphicFramePr>
          <p:nvPr>
            <p:ph idx="4294967295"/>
          </p:nvPr>
        </p:nvGraphicFramePr>
        <p:xfrm>
          <a:off x="1116013" y="2276475"/>
          <a:ext cx="6675437" cy="418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Photo Editor Photo" r:id="rId3" imgW="6676190" imgH="4180952" progId="MSPhotoEd.3">
                  <p:embed/>
                </p:oleObj>
              </mc:Choice>
              <mc:Fallback>
                <p:oleObj name="Photo Editor Photo" r:id="rId3" imgW="6676190" imgH="4180952" progId="MSPhotoEd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276475"/>
                        <a:ext cx="6675437" cy="418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B510E62-B3E2-0456-513E-844BC1C5E85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765175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sr-Cyrl-CS" altLang="en-US" sz="3600" b="1" dirty="0">
                <a:solidFill>
                  <a:schemeClr val="bg1"/>
                </a:solidFill>
                <a:latin typeface="Arial" panose="020B0604020202020204" pitchFamily="34" charset="0"/>
              </a:rPr>
              <a:t>Е</a:t>
            </a:r>
            <a:r>
              <a:rPr lang="en-US" altLang="en-US" sz="3600" b="1" dirty="0" err="1">
                <a:solidFill>
                  <a:schemeClr val="bg1"/>
                </a:solidFill>
                <a:latin typeface="Arial" panose="020B0604020202020204" pitchFamily="34" charset="0"/>
              </a:rPr>
              <a:t>ukaryotes</a:t>
            </a:r>
            <a:r>
              <a:rPr lang="sr-Cyrl-CS" altLang="en-US" sz="3600" b="1" dirty="0">
                <a:solidFill>
                  <a:schemeClr val="bg1"/>
                </a:solidFill>
                <a:latin typeface="Arial" panose="020B0604020202020204" pitchFamily="34" charset="0"/>
              </a:rPr>
              <a:t>- </a:t>
            </a:r>
            <a:r>
              <a:rPr lang="en-US" altLang="en-US" sz="3600" b="1" i="1" dirty="0">
                <a:solidFill>
                  <a:srgbClr val="FF0000"/>
                </a:solidFill>
                <a:latin typeface="Arial" panose="020B0604020202020204" pitchFamily="34" charset="0"/>
              </a:rPr>
              <a:t>crossing- over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4AA6A5A-EA8C-0363-EE93-BBF1F3831D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349500"/>
            <a:ext cx="8497887" cy="41036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Crossing-over is the exchange of genetic material between homologous chromosomes. 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Crossing over can be symmetric (exchange of homologous segments of homologous chromosomes) and asymmetric (exchange of non-homologous segments of homologous chromosomes). 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It occurs in meiosis, in germ cells (</a:t>
            </a:r>
            <a:r>
              <a:rPr lang="en-US" sz="2400" dirty="0">
                <a:solidFill>
                  <a:srgbClr val="FF0000"/>
                </a:solidFill>
              </a:rPr>
              <a:t>meiotic c.o.</a:t>
            </a:r>
            <a:r>
              <a:rPr lang="en-US" sz="2400" dirty="0">
                <a:solidFill>
                  <a:schemeClr val="bg1"/>
                </a:solidFill>
              </a:rPr>
              <a:t>) and in mitosis, in somatic cells (</a:t>
            </a:r>
            <a:r>
              <a:rPr lang="en-US" sz="2400" dirty="0">
                <a:solidFill>
                  <a:srgbClr val="FF0000"/>
                </a:solidFill>
              </a:rPr>
              <a:t>mitotic c.o.</a:t>
            </a:r>
            <a:r>
              <a:rPr lang="en-US" sz="2400" dirty="0">
                <a:solidFill>
                  <a:schemeClr val="bg1"/>
                </a:solidFill>
              </a:rPr>
              <a:t>).</a:t>
            </a:r>
            <a:endParaRPr lang="en-US" altLang="en-US" sz="3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4_Flow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2358</TotalTime>
  <Words>919</Words>
  <Application>Microsoft Macintosh PowerPoint</Application>
  <PresentationFormat>On-screen Show (4:3)</PresentationFormat>
  <Paragraphs>126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Constantia</vt:lpstr>
      <vt:lpstr>Wingdings 2</vt:lpstr>
      <vt:lpstr>4_Flow</vt:lpstr>
      <vt:lpstr>Photo Editor Photo</vt:lpstr>
      <vt:lpstr>3. GENETIC RECOMBINATIONS</vt:lpstr>
      <vt:lpstr>Recombination is a source of variability in the living world</vt:lpstr>
      <vt:lpstr>We encounter recombination at all levels of the organization of living matter, at:</vt:lpstr>
      <vt:lpstr>Subcellular organism - viruses</vt:lpstr>
      <vt:lpstr>Prokaryotes</vt:lpstr>
      <vt:lpstr>PowerPoint Presentation</vt:lpstr>
      <vt:lpstr>2. Transformation - without direct contact between bacteria</vt:lpstr>
      <vt:lpstr>3. Transduction - transversion of genetic material is carried out by bacteriophage</vt:lpstr>
      <vt:lpstr>Еukaryotes- crossing- over</vt:lpstr>
      <vt:lpstr>Meiotic crossing-over</vt:lpstr>
      <vt:lpstr>PowerPoint Presentation</vt:lpstr>
      <vt:lpstr>Mitotic crossing-over</vt:lpstr>
      <vt:lpstr>Crossing over frequency depends on genetic factors and environmental factors such as:</vt:lpstr>
      <vt:lpstr>PowerPoint Presentation</vt:lpstr>
      <vt:lpstr>PowerPoint Presentation</vt:lpstr>
      <vt:lpstr>There is a correlation between the distance of the gene on the chromosome and the frequency of c.o.</vt:lpstr>
      <vt:lpstr>PowerPoint Presentation</vt:lpstr>
      <vt:lpstr>PowerPoint Presentation</vt:lpstr>
      <vt:lpstr>PowerPoint Presentation</vt:lpstr>
      <vt:lpstr>Two phenomena that disrupt gene mapping through crossing-over are:</vt:lpstr>
      <vt:lpstr>3. PRACTICE</vt:lpstr>
      <vt:lpstr>PowerPoint Presentation</vt:lpstr>
      <vt:lpstr>PowerPoint Presentation</vt:lpstr>
      <vt:lpstr>There is a correlation between the distance of the gene on the chromosome and the frequency of c.o.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MUTACIJE GENA</dc:title>
  <dc:creator>User</dc:creator>
  <cp:lastModifiedBy>Microsoft Office User</cp:lastModifiedBy>
  <cp:revision>213</cp:revision>
  <dcterms:created xsi:type="dcterms:W3CDTF">2005-11-04T21:33:24Z</dcterms:created>
  <dcterms:modified xsi:type="dcterms:W3CDTF">2025-02-05T09:29:59Z</dcterms:modified>
</cp:coreProperties>
</file>